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381" r:id="rId4"/>
    <p:sldId id="561" r:id="rId5"/>
    <p:sldId id="791" r:id="rId6"/>
    <p:sldId id="792" r:id="rId8"/>
    <p:sldId id="793" r:id="rId9"/>
    <p:sldId id="794" r:id="rId10"/>
    <p:sldId id="604" r:id="rId11"/>
    <p:sldId id="799" r:id="rId12"/>
    <p:sldId id="800" r:id="rId13"/>
    <p:sldId id="563" r:id="rId14"/>
    <p:sldId id="618" r:id="rId15"/>
    <p:sldId id="795" r:id="rId16"/>
    <p:sldId id="796" r:id="rId17"/>
    <p:sldId id="797" r:id="rId18"/>
    <p:sldId id="798" r:id="rId19"/>
    <p:sldId id="767" r:id="rId20"/>
    <p:sldId id="764" r:id="rId21"/>
    <p:sldId id="801" r:id="rId22"/>
    <p:sldId id="802" r:id="rId23"/>
    <p:sldId id="804" r:id="rId24"/>
    <p:sldId id="805" r:id="rId25"/>
    <p:sldId id="806" r:id="rId26"/>
    <p:sldId id="765" r:id="rId27"/>
    <p:sldId id="684" r:id="rId28"/>
    <p:sldId id="807" r:id="rId29"/>
    <p:sldId id="766" r:id="rId30"/>
    <p:sldId id="749" r:id="rId31"/>
    <p:sldId id="750" r:id="rId32"/>
    <p:sldId id="751" r:id="rId33"/>
    <p:sldId id="752" r:id="rId34"/>
    <p:sldId id="753" r:id="rId35"/>
    <p:sldId id="754" r:id="rId36"/>
    <p:sldId id="759" r:id="rId37"/>
    <p:sldId id="756" r:id="rId38"/>
    <p:sldId id="757" r:id="rId39"/>
    <p:sldId id="758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2084"/>
        <p:guide pos="381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40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emf"/><Relationship Id="rId3" Type="http://schemas.openxmlformats.org/officeDocument/2006/relationships/oleObject" Target="../embeddings/oleObject1.bin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66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11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11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8690" y="187134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hook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源码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换肤原理解析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9150" y="264541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en-US" altLang="zh-CN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graphicFrame>
        <p:nvGraphicFramePr>
          <p:cNvPr id="3" name="对象 2"/>
          <p:cNvGraphicFramePr/>
          <p:nvPr/>
        </p:nvGraphicFramePr>
        <p:xfrm>
          <a:off x="748665" y="3450590"/>
          <a:ext cx="737425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046980" imgH="1649730" progId="Visio.Drawing.15">
                  <p:embed/>
                </p:oleObj>
              </mc:Choice>
              <mc:Fallback>
                <p:oleObj name="" r:id="rId3" imgW="5046980" imgH="164973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65" y="3450590"/>
                        <a:ext cx="7374255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4990" y="1111250"/>
            <a:ext cx="67678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Hook 英文翻译过来就是「钩子」的意思，那我们在什么时候使用这个「钩子」呢？在 Android 操作系统中系统维护着自己的一套事件分发机制。应用程序，包括应用触发事件和后台逻辑处理，也是根据事件流程一步步地向下执行。而「钩子」的意思，就是在事件传送到终点前截获并监控事件的传输，像个钩子钩上事件一样，并且能够在钩上事件时，处理一些自己特定的事件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60" y="-536575"/>
            <a:ext cx="5188585" cy="663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877" y="1247436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如何从一个</a:t>
            </a:r>
            <a:r>
              <a:rPr lang="en-US" altLang="zh-CN" dirty="0"/>
              <a:t>XML</a:t>
            </a:r>
            <a:r>
              <a:rPr lang="zh-CN" altLang="en-US" dirty="0"/>
              <a:t>创建出对应的</a:t>
            </a:r>
            <a:r>
              <a:rPr lang="en-US" altLang="zh-CN" dirty="0"/>
              <a:t>View</a:t>
            </a:r>
            <a:r>
              <a:rPr lang="zh-CN" altLang="en-US" dirty="0"/>
              <a:t>对象，完成布局加载？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95135" y="2255854"/>
            <a:ext cx="4817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、根据资源</a:t>
            </a:r>
            <a:r>
              <a:rPr lang="en-US" altLang="zh-CN" dirty="0"/>
              <a:t>ID</a:t>
            </a:r>
            <a:r>
              <a:rPr lang="zh-CN" altLang="en-US" dirty="0"/>
              <a:t>获得</a:t>
            </a:r>
            <a:r>
              <a:rPr lang="en-US" altLang="zh-CN" dirty="0"/>
              <a:t>XML</a:t>
            </a:r>
            <a:r>
              <a:rPr lang="zh-CN" altLang="en-US" dirty="0"/>
              <a:t>数据，进行</a:t>
            </a:r>
            <a:r>
              <a:rPr lang="en-US" altLang="zh-CN" dirty="0"/>
              <a:t>XML</a:t>
            </a:r>
            <a:r>
              <a:rPr lang="zh-CN" altLang="en-US" dirty="0"/>
              <a:t>解析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、根据</a:t>
            </a:r>
            <a:r>
              <a:rPr lang="en-US" altLang="zh-CN" dirty="0"/>
              <a:t>XML</a:t>
            </a:r>
            <a:r>
              <a:rPr lang="zh-CN" altLang="en-US" dirty="0"/>
              <a:t>解析的节点</a:t>
            </a:r>
            <a:r>
              <a:rPr lang="en-US" altLang="zh-CN" dirty="0"/>
              <a:t>(View</a:t>
            </a:r>
            <a:r>
              <a:rPr lang="zh-CN" altLang="en-US" dirty="0"/>
              <a:t>的名称</a:t>
            </a:r>
            <a:r>
              <a:rPr lang="en-US" altLang="zh-CN" dirty="0"/>
              <a:t>)</a:t>
            </a:r>
            <a:r>
              <a:rPr lang="zh-CN" altLang="en-US" dirty="0"/>
              <a:t>创建对象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、解析节点中的属性设置对象属性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22" y="1007413"/>
            <a:ext cx="4058009" cy="478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布局创建流程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71" y="1381112"/>
            <a:ext cx="11228571" cy="39523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4877" y="5707193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系统能获得每一个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对象，我们如何获得？</a:t>
            </a:r>
            <a:endParaRPr lang="zh-CN" altLang="en-US" b="0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采集所有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4741" y="1324947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自定义一个</a:t>
            </a:r>
            <a:r>
              <a:rPr lang="en-US" altLang="zh-CN" dirty="0"/>
              <a:t>LayoutInflater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侵入性太强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4741" y="202180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框架内，暗度陈仓！</a:t>
            </a:r>
            <a:r>
              <a:rPr lang="zh-CN" altLang="en-US" dirty="0">
                <a:solidFill>
                  <a:srgbClr val="FF0000"/>
                </a:solidFill>
              </a:rPr>
              <a:t>无侵入框架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28" y="1007413"/>
            <a:ext cx="5928644" cy="49768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72" y="2060465"/>
            <a:ext cx="3200544" cy="3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6968" y="3310021"/>
            <a:ext cx="3252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View</a:t>
            </a:r>
            <a:r>
              <a:rPr lang="zh-CN" altLang="en-US" dirty="0"/>
              <a:t>上有多个属性</a:t>
            </a:r>
            <a:endParaRPr lang="en-US" altLang="zh-CN" dirty="0"/>
          </a:p>
          <a:p>
            <a:r>
              <a:rPr lang="zh-CN" altLang="en-US" dirty="0"/>
              <a:t>而一个</a:t>
            </a:r>
            <a:r>
              <a:rPr lang="en-US" altLang="zh-CN" dirty="0"/>
              <a:t>app</a:t>
            </a:r>
            <a:r>
              <a:rPr lang="zh-CN" altLang="en-US" dirty="0"/>
              <a:t>则有多个</a:t>
            </a:r>
            <a:r>
              <a:rPr lang="en-US" altLang="zh-CN" dirty="0"/>
              <a:t>View</a:t>
            </a:r>
            <a:endParaRPr lang="en-US" altLang="zh-CN" dirty="0"/>
          </a:p>
          <a:p>
            <a:r>
              <a:rPr lang="zh-CN" altLang="en-US" dirty="0"/>
              <a:t>所以要收集的信息是一个链表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388721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看看系统是如何创建</a:t>
            </a:r>
            <a:r>
              <a:rPr lang="en-US" altLang="zh-CN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View</a:t>
            </a:r>
            <a:r>
              <a:rPr lang="zh-CN" altLang="en-US" sz="266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的</a:t>
            </a:r>
            <a:endParaRPr lang="zh-CN" altLang="en-US" sz="266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1445895"/>
            <a:ext cx="3114040" cy="3361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12640" y="1807210"/>
            <a:ext cx="57315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除</a:t>
            </a:r>
            <a:r>
              <a:rPr lang="en-US" altLang="zh-CN"/>
              <a:t>DecorView</a:t>
            </a:r>
            <a:r>
              <a:rPr lang="zh-CN" altLang="en-US"/>
              <a:t>之外的</a:t>
            </a:r>
            <a:r>
              <a:rPr lang="en-US" altLang="zh-CN"/>
              <a:t>View</a:t>
            </a:r>
            <a:r>
              <a:rPr lang="zh-CN" altLang="en-US"/>
              <a:t>都是通过</a:t>
            </a:r>
            <a:r>
              <a:rPr lang="en-US" altLang="zh-CN"/>
              <a:t>LayoutInflater</a:t>
            </a:r>
            <a:r>
              <a:rPr lang="zh-CN" altLang="en-US"/>
              <a:t>创建的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12640" y="2562860"/>
            <a:ext cx="66611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通过设置</a:t>
            </a:r>
            <a:r>
              <a:rPr lang="en-US" altLang="zh-CN"/>
              <a:t>setFactory2</a:t>
            </a:r>
            <a:r>
              <a:rPr lang="zh-CN" altLang="en-US"/>
              <a:t>设置一个</a:t>
            </a:r>
            <a:r>
              <a:rPr lang="en-US" altLang="zh-CN"/>
              <a:t>Facotory</a:t>
            </a:r>
            <a:r>
              <a:rPr lang="zh-CN" altLang="en-US"/>
              <a:t>进去，可以让我们自己来</a:t>
            </a:r>
            <a:endParaRPr lang="zh-CN" altLang="en-US"/>
          </a:p>
          <a:p>
            <a:r>
              <a:rPr lang="zh-CN" altLang="en-US"/>
              <a:t>决定如何创建</a:t>
            </a:r>
            <a:r>
              <a:rPr lang="en-US" altLang="zh-CN"/>
              <a:t>View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7235825" y="3397885"/>
            <a:ext cx="485775" cy="97917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1055" y="458470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解决换肤的第一个关键技术点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88105" y="275018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97" y="781474"/>
            <a:ext cx="5991787" cy="5432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加载皮肤包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96355" y="417694"/>
            <a:ext cx="8931031" cy="58939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反射创建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AssetManager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Resource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AssetManager assetManager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assetManager = AssetManager.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.newInstance();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资源路径设置 目录或压缩包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Method addAssetPath = assetManager.getClass().getMethod(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"addAssetPath"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String.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addAssetPath.invoke(assetManager,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根据当前的设备显示器信息 与 配置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横竖屏、语言等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Resources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 resources =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Resources(assetManager, getResources().getDisplayMetrics(),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getResources().getConfiguration());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资源名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resourceEntryName = getResources().getResourceEntryName(R.drawable.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resourceTypeName = getResources().getResourceTypeName(R.drawable.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t_window_bg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.println(resourceEntryName+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"==="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+resourceTypeName);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获取外部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Apk(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皮肤包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包名</a:t>
            </a:r>
            <a:b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PackageManager mPm = getPackageManager();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PackageInfo info = mPm.getPackageArchiveInfo(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"/sdcard/a.skin"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PackageManager.</a:t>
            </a:r>
            <a:r>
              <a:rPr kumimoji="0" lang="zh-CN" altLang="zh-CN" sz="13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GET_ACTIVITIES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packageName = info.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packageName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identifier = resources.getIdentifier(resourceEntryName, resourceTypeName, packageName);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Drawable drawable = resources.getDrawable(identifier);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zh-CN" altLang="zh-CN" sz="13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catch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(Exception e) {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e.printStackTrace();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1325" y="1875262"/>
            <a:ext cx="2715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皮肤包就是一个没有代码的</a:t>
            </a:r>
            <a:r>
              <a:rPr lang="en-US" altLang="zh-CN" dirty="0">
                <a:solidFill>
                  <a:srgbClr val="FF0000"/>
                </a:solidFill>
              </a:rPr>
              <a:t>APK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Clear Sans Light" panose="020B0303030202020304" pitchFamily="34" charset="0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3422253348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皮肤包对应关系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775" y="1263445"/>
            <a:ext cx="7975567" cy="41463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50808" y="139309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R.java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皮肤包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APK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包关系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6" y="1313274"/>
            <a:ext cx="10742857" cy="124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41" y="3172948"/>
            <a:ext cx="3304762" cy="19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26" y="2791907"/>
            <a:ext cx="2480086" cy="25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3645" y="354492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Resource.java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877" y="1430580"/>
            <a:ext cx="81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Resources.getIdentifier</a:t>
            </a:r>
            <a:r>
              <a:rPr lang="en-US" altLang="zh-CN" dirty="0"/>
              <a:t>(String name, String </a:t>
            </a:r>
            <a:r>
              <a:rPr lang="en-US" altLang="zh-CN" dirty="0" err="1"/>
              <a:t>defType</a:t>
            </a:r>
            <a:r>
              <a:rPr lang="en-US" altLang="zh-CN" dirty="0"/>
              <a:t>, String </a:t>
            </a:r>
            <a:r>
              <a:rPr lang="en-US" altLang="zh-CN" dirty="0" err="1"/>
              <a:t>defPackage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705726" y="1720382"/>
            <a:ext cx="1033163" cy="6811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2668838" y="2457952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5340" y="27193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你需要资源的名字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6156806" y="1799912"/>
            <a:ext cx="2674" cy="6656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5258043" y="2470367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63167" y="27068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你需要资源的类型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8221472" y="1735869"/>
            <a:ext cx="555099" cy="6656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8229505" y="2445730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408155" y="27068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资源包的包名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47191" y="1155574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返回资源对应的</a:t>
            </a:r>
            <a:r>
              <a:rPr lang="en-US" altLang="zh-CN" dirty="0"/>
              <a:t>R.java </a:t>
            </a:r>
            <a:r>
              <a:rPr lang="zh-CN" altLang="en-US" dirty="0"/>
              <a:t>里面的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03645" y="1085516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2563" y="3993156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public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Resources</a:t>
            </a:r>
            <a:r>
              <a:rPr lang="en-US" altLang="zh-CN" dirty="0" err="1"/>
              <a:t>.getColor</a:t>
            </a:r>
            <a:r>
              <a:rPr lang="en-US" altLang="zh-CN" dirty="0"/>
              <a:t>(@</a:t>
            </a:r>
            <a:r>
              <a:rPr lang="en-US" altLang="zh-CN" dirty="0" err="1"/>
              <a:t>ColorRes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id)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54877" y="3718150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返回资源对应的</a:t>
            </a:r>
            <a:r>
              <a:rPr lang="en-US" altLang="zh-CN" dirty="0"/>
              <a:t>R.java </a:t>
            </a:r>
            <a:r>
              <a:rPr lang="zh-CN" altLang="en-US" dirty="0"/>
              <a:t>里面的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11331" y="3648092"/>
            <a:ext cx="8453197" cy="714396"/>
          </a:xfrm>
          <a:prstGeom prst="rect">
            <a:avLst/>
          </a:prstGeom>
          <a:noFill/>
          <a:ln w="3175">
            <a:solidFill>
              <a:srgbClr val="00B0F0"/>
            </a:solidFill>
            <a:prstDash val="lgDash"/>
          </a:ln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529140" y="5106528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581320" y="5285891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你需要插件资源</a:t>
            </a:r>
            <a:endParaRPr lang="en-US" altLang="zh-CN" dirty="0"/>
          </a:p>
          <a:p>
            <a:r>
              <a:rPr lang="zh-CN" altLang="en-US" dirty="0"/>
              <a:t>的</a:t>
            </a:r>
            <a:r>
              <a:rPr lang="en-US" altLang="zh-CN" dirty="0"/>
              <a:t>id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41" idx="0"/>
          </p:cNvCxnSpPr>
          <p:nvPr/>
        </p:nvCxnSpPr>
        <p:spPr>
          <a:xfrm flipH="1" flipV="1">
            <a:off x="5056387" y="4286185"/>
            <a:ext cx="399090" cy="820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1004673" y="4863516"/>
            <a:ext cx="1852673" cy="916643"/>
          </a:xfrm>
          <a:prstGeom prst="roundRect">
            <a:avLst/>
          </a:prstGeom>
          <a:noFill/>
          <a:ln>
            <a:solidFill>
              <a:srgbClr val="00B0F0"/>
            </a:solidFill>
            <a:prstDash val="lgDash"/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 flipV="1">
            <a:off x="1685228" y="4294069"/>
            <a:ext cx="477163" cy="5508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304537" y="498003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插件资源的</a:t>
            </a:r>
            <a:endParaRPr lang="en-US" altLang="zh-CN" dirty="0"/>
          </a:p>
          <a:p>
            <a:r>
              <a:rPr lang="en-US" altLang="zh-CN" dirty="0"/>
              <a:t>resources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18885" y="2640330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98563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</a:t>
            </a:r>
            <a:endParaRPr lang="zh-CN" altLang="en-US" sz="266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20090" y="1624330"/>
            <a:ext cx="4625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在setContentView的时候hook布局文件中View的创建过程中，收集支持换肤的view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20090" y="2924810"/>
            <a:ext cx="44157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2. 通过AssetManager的addAssetPath方法加载外部资源，实现插件化换肤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架构搭建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" y="1366225"/>
            <a:ext cx="7022807" cy="44140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3747" y="1366225"/>
            <a:ext cx="424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需要基类 </a:t>
            </a:r>
            <a:r>
              <a:rPr lang="en-US" altLang="zh-CN" dirty="0" err="1">
                <a:solidFill>
                  <a:srgbClr val="FF0000"/>
                </a:solidFill>
              </a:rPr>
              <a:t>baseActivity</a:t>
            </a:r>
            <a:r>
              <a:rPr lang="zh-CN" altLang="en-US" dirty="0">
                <a:solidFill>
                  <a:srgbClr val="FF0000"/>
                </a:solidFill>
              </a:rPr>
              <a:t>吗？如果是</a:t>
            </a:r>
            <a:r>
              <a:rPr lang="en-US" altLang="zh-CN" dirty="0">
                <a:solidFill>
                  <a:srgbClr val="FF0000"/>
                </a:solidFill>
              </a:rPr>
              <a:t>fragment</a:t>
            </a:r>
            <a:r>
              <a:rPr lang="zh-CN" altLang="en-US" dirty="0">
                <a:solidFill>
                  <a:srgbClr val="FF0000"/>
                </a:solidFill>
              </a:rPr>
              <a:t>怎么办？再创建一个</a:t>
            </a:r>
            <a:r>
              <a:rPr lang="en-US" altLang="zh-CN" dirty="0" err="1">
                <a:solidFill>
                  <a:srgbClr val="FF0000"/>
                </a:solidFill>
              </a:rPr>
              <a:t>baseFragment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23747" y="27004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其实，这个是一个生命周期问题。。。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23747" y="343301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其实，这也是一个设计模式问题。。。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850900" y="3429000"/>
            <a:ext cx="2378710" cy="2527935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3761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6"/>
            </p:custDataLst>
          </p:nvPr>
        </p:nvGrpSpPr>
        <p:grpSpPr>
          <a:xfrm>
            <a:off x="6558820" y="354838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7"/>
            </p:custDataLst>
          </p:nvPr>
        </p:nvSpPr>
        <p:spPr>
          <a:xfrm>
            <a:off x="6499551" y="4149053"/>
            <a:ext cx="2207199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8"/>
            </p:custDataLst>
          </p:nvPr>
        </p:nvSpPr>
        <p:spPr>
          <a:xfrm>
            <a:off x="915035" y="4149090"/>
            <a:ext cx="2254250" cy="318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hook?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2.setContentView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流程分析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3.LayoutInflater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布局原理分析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4.</a:t>
            </a:r>
            <a:r>
              <a:rPr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Android资源管理器AssetManager内核解密</a:t>
            </a:r>
            <a:endParaRPr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9"/>
            </p:custDataLst>
          </p:nvPr>
        </p:nvSpPr>
        <p:spPr>
          <a:xfrm>
            <a:off x="7240495" y="3556386"/>
            <a:ext cx="589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0"/>
            </p:custDataLst>
          </p:nvPr>
        </p:nvSpPr>
        <p:spPr>
          <a:xfrm>
            <a:off x="882015" y="3429000"/>
            <a:ext cx="24650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/>
            <a:r>
              <a:rPr lang="zh-CN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换肤前的知识准备</a:t>
            </a:r>
            <a:endParaRPr lang="zh-CN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83980" y="2529205"/>
            <a:ext cx="2432685" cy="3726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2"/>
            </p:custDataLst>
          </p:nvPr>
        </p:nvGrpSpPr>
        <p:grpSpPr>
          <a:xfrm>
            <a:off x="9191404" y="3428995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3"/>
            </p:custDataLst>
          </p:nvPr>
        </p:nvSpPr>
        <p:spPr>
          <a:xfrm>
            <a:off x="9495123" y="4154763"/>
            <a:ext cx="1409700" cy="7092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Android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成长之路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8565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4"/>
            </p:custDataLst>
          </p:nvPr>
        </p:nvSpPr>
        <p:spPr>
          <a:xfrm>
            <a:off x="9702135" y="3562096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课程复盘</a:t>
            </a:r>
            <a:endParaRPr lang="zh-CN" altLang="en-US" sz="1600" b="1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PA_任意多边形 10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501391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8565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9" name="PA_组合 73"/>
          <p:cNvGrpSpPr/>
          <p:nvPr>
            <p:custDataLst>
              <p:tags r:id="rId16"/>
            </p:custDataLst>
          </p:nvPr>
        </p:nvGrpSpPr>
        <p:grpSpPr>
          <a:xfrm>
            <a:off x="4164235" y="3548380"/>
            <a:ext cx="2016723" cy="2527653"/>
            <a:chOff x="522514" y="3027330"/>
            <a:chExt cx="1512542" cy="1440160"/>
          </a:xfrm>
        </p:grpSpPr>
        <p:sp>
          <p:nvSpPr>
            <p:cNvPr id="10" name="矩形 9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A_矩形 59"/>
          <p:cNvSpPr/>
          <p:nvPr>
            <p:custDataLst>
              <p:tags r:id="rId17"/>
            </p:custDataLst>
          </p:nvPr>
        </p:nvSpPr>
        <p:spPr>
          <a:xfrm>
            <a:off x="4069080" y="4149090"/>
            <a:ext cx="2070735" cy="709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18565">
              <a:lnSpc>
                <a:spcPct val="150000"/>
              </a:lnSpc>
            </a:pPr>
            <a:r>
              <a:rPr 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换肤到底要换什么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  <a:p>
            <a:pPr algn="l" defTabSz="1218565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换肤思路分析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PA_矩形 64"/>
          <p:cNvSpPr/>
          <p:nvPr>
            <p:custDataLst>
              <p:tags r:id="rId18"/>
            </p:custDataLst>
          </p:nvPr>
        </p:nvSpPr>
        <p:spPr>
          <a:xfrm>
            <a:off x="4471895" y="3556386"/>
            <a:ext cx="14020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565"/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换肤方案</a:t>
            </a:r>
            <a:r>
              <a:rPr lang="zh-CN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探究</a:t>
            </a:r>
            <a:endParaRPr 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bldLvl="0" animBg="1"/>
      <p:bldP spid="73" grpId="0" bldLvl="0" animBg="1"/>
      <p:bldP spid="60" grpId="0"/>
      <p:bldP spid="61" grpId="0"/>
      <p:bldP spid="65" grpId="0"/>
      <p:bldP spid="66" grpId="0"/>
      <p:bldP spid="43" grpId="0" bldLvl="0" animBg="1"/>
      <p:bldP spid="51" grpId="0" animBg="1" autoUpdateAnimBg="0"/>
      <p:bldP spid="53" grpId="0"/>
      <p:bldP spid="3" grpId="0" bldLvl="0" animBg="1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2" y="548165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59247" cy="478155"/>
            <a:chOff x="1139058" y="5549903"/>
            <a:chExt cx="3459247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62980" y="5549903"/>
              <a:ext cx="323532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3422253348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962" y="576257"/>
            <a:ext cx="3107434" cy="55040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保持</a:t>
            </a:r>
            <a:r>
              <a:rPr kumimoji="1" lang="en-US" altLang="zh-CN" dirty="0">
                <a:solidFill>
                  <a:srgbClr val="FFC000"/>
                </a:solidFill>
              </a:rPr>
              <a:t>App</a:t>
            </a:r>
            <a:r>
              <a:rPr kumimoji="1" lang="zh-CN" altLang="en-US" dirty="0">
                <a:solidFill>
                  <a:srgbClr val="FFC000"/>
                </a:solidFill>
              </a:rPr>
              <a:t>新鲜感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提高付费率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配合节日、活动进行营销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/>
              <a:t>APK</a:t>
            </a:r>
            <a:r>
              <a:rPr kumimoji="1" lang="zh-CN" altLang="en-US" dirty="0"/>
              <a:t>瘦身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写死的主题，切换很</a:t>
            </a:r>
            <a:r>
              <a:rPr kumimoji="1" lang="en-US" altLang="zh-CN" dirty="0"/>
              <a:t>low</a:t>
            </a:r>
            <a:endParaRPr kumimoji="1" lang="zh-CN" alt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547" y="576257"/>
            <a:ext cx="3108754" cy="5536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010484" y="2363967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85347" y="2270529"/>
            <a:ext cx="2010611" cy="59074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309303" y="2123310"/>
            <a:ext cx="204382" cy="941189"/>
          </a:xfrm>
          <a:prstGeom prst="round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lgDash"/>
              </a:ln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4809" y="1365572"/>
            <a:ext cx="30123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保持</a:t>
            </a:r>
            <a:r>
              <a:rPr kumimoji="1" lang="en-US" altLang="zh-CN" dirty="0"/>
              <a:t>App</a:t>
            </a:r>
            <a:r>
              <a:rPr kumimoji="1" lang="zh-CN" altLang="en-US" dirty="0"/>
              <a:t>新鲜感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提高付费率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/>
              <a:t>配合节日、活动进行营销</a:t>
            </a: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en-US" altLang="zh-CN" dirty="0">
                <a:solidFill>
                  <a:srgbClr val="FFC000"/>
                </a:solidFill>
              </a:rPr>
              <a:t>APK</a:t>
            </a:r>
            <a:r>
              <a:rPr kumimoji="1" lang="zh-CN" altLang="en-US" dirty="0">
                <a:solidFill>
                  <a:srgbClr val="FFC000"/>
                </a:solidFill>
              </a:rPr>
              <a:t>瘦身</a:t>
            </a:r>
            <a:endParaRPr kumimoji="1" lang="en-US" altLang="zh-CN" dirty="0">
              <a:solidFill>
                <a:srgbClr val="FFC000"/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endParaRPr kumimoji="1" lang="en-US" altLang="zh-CN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FFC000"/>
                </a:solidFill>
              </a:rPr>
              <a:t>写死的主题，切换很</a:t>
            </a:r>
            <a:r>
              <a:rPr kumimoji="1" lang="en-US" altLang="zh-CN" dirty="0">
                <a:solidFill>
                  <a:srgbClr val="FFC000"/>
                </a:solidFill>
              </a:rPr>
              <a:t>low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kumimoji="1" lang="zh-CN" altLang="en-US" dirty="0"/>
          </a:p>
        </p:txBody>
      </p:sp>
      <p:pic>
        <p:nvPicPr>
          <p:cNvPr id="2050" name="Picture 2" descr="https://upload-images.jianshu.io/upload_images/623504-54d19d5e3b6e7f8b.png?imageMogr2/auto-orient/strip%7CimageView2/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94" y="117466"/>
            <a:ext cx="3809955" cy="632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4614" y="371041"/>
            <a:ext cx="4923613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换肤的本质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0" name="矩形 1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347368" y="2465567"/>
            <a:ext cx="2219158" cy="43848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0" y="188850"/>
            <a:ext cx="3206" cy="794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3216" y="1156669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动态</a:t>
            </a:r>
            <a:r>
              <a:rPr kumimoji="1" lang="zh-CN" altLang="en-US" dirty="0"/>
              <a:t>修改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内的：文字颜色、图标、背景等元素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05" y="1786021"/>
            <a:ext cx="5492174" cy="41067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779" y="1786021"/>
            <a:ext cx="2592148" cy="45506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56947" y="2380289"/>
            <a:ext cx="1749197" cy="2785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1</a:t>
            </a:r>
            <a:r>
              <a:rPr lang="zh-CN" altLang="en-US" dirty="0"/>
              <a:t>：不闪烁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2</a:t>
            </a:r>
            <a:r>
              <a:rPr lang="zh-CN" altLang="en-US" dirty="0"/>
              <a:t>：无启动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3</a:t>
            </a:r>
            <a:r>
              <a:rPr lang="zh-CN" altLang="en-US" dirty="0"/>
              <a:t>：架构独立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4</a:t>
            </a:r>
            <a:r>
              <a:rPr lang="zh-CN" altLang="en-US" dirty="0"/>
              <a:t>：无继承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dirty="0"/>
              <a:t>5</a:t>
            </a:r>
            <a:r>
              <a:rPr lang="zh-CN" altLang="en-US" dirty="0"/>
              <a:t>：易维护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OTPLCFAF1T_UG7{8R]%@]_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5" y="447040"/>
            <a:ext cx="8751570" cy="612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讨论哪些资源可以替换？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1111250"/>
            <a:ext cx="4761865" cy="4761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0" y="2669540"/>
            <a:ext cx="1097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动画</a:t>
            </a:r>
            <a:endParaRPr lang="zh-CN" altLang="en-US"/>
          </a:p>
          <a:p>
            <a:r>
              <a:rPr lang="zh-CN" altLang="en-US"/>
              <a:t>背景图片</a:t>
            </a:r>
            <a:endParaRPr lang="zh-CN" altLang="en-US"/>
          </a:p>
          <a:p>
            <a:r>
              <a:rPr lang="zh-CN" altLang="en-US"/>
              <a:t>字体</a:t>
            </a:r>
            <a:endParaRPr lang="zh-CN" altLang="en-US"/>
          </a:p>
          <a:p>
            <a:r>
              <a:rPr lang="zh-CN" altLang="en-US"/>
              <a:t>字体颜色</a:t>
            </a:r>
            <a:endParaRPr lang="zh-CN" altLang="en-US"/>
          </a:p>
          <a:p>
            <a:r>
              <a:rPr lang="zh-CN" altLang="en-US"/>
              <a:t>字体大小</a:t>
            </a:r>
            <a:endParaRPr lang="zh-CN" altLang="en-US"/>
          </a:p>
          <a:p>
            <a:r>
              <a:rPr lang="zh-CN" altLang="en-US"/>
              <a:t>音频</a:t>
            </a:r>
            <a:endParaRPr lang="zh-CN" altLang="en-US"/>
          </a:p>
          <a:p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32938" y="2540000"/>
            <a:ext cx="1443990" cy="2289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990" y="370840"/>
            <a:ext cx="66217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换肤步骤分析</a:t>
            </a:r>
            <a:endParaRPr lang="zh-CN" altLang="en-US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pic>
        <p:nvPicPr>
          <p:cNvPr id="3" name="图片 2" descr="[A~5EU(S(F`]5VUU{371BL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05" y="1060450"/>
            <a:ext cx="540131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PA" val="v4.1.3"/>
</p:tagLst>
</file>

<file path=ppt/tags/tag133.xml><?xml version="1.0" encoding="utf-8"?>
<p:tagLst xmlns:p="http://schemas.openxmlformats.org/presentationml/2006/main">
  <p:tag name="PA" val="v4.1.3"/>
</p:tagLst>
</file>

<file path=ppt/tags/tag134.xml><?xml version="1.0" encoding="utf-8"?>
<p:tagLst xmlns:p="http://schemas.openxmlformats.org/presentationml/2006/main">
  <p:tag name="PA" val="v4.1.3"/>
</p:tagLst>
</file>

<file path=ppt/tags/tag135.xml><?xml version="1.0" encoding="utf-8"?>
<p:tagLst xmlns:p="http://schemas.openxmlformats.org/presentationml/2006/main">
  <p:tag name="PA" val="v4.1.3"/>
</p:tagLst>
</file>

<file path=ppt/tags/tag136.xml><?xml version="1.0" encoding="utf-8"?>
<p:tagLst xmlns:p="http://schemas.openxmlformats.org/presentationml/2006/main">
  <p:tag name="PA" val="v4.1.3"/>
</p:tagLst>
</file>

<file path=ppt/tags/tag137.xml><?xml version="1.0" encoding="utf-8"?>
<p:tagLst xmlns:p="http://schemas.openxmlformats.org/presentationml/2006/main">
  <p:tag name="PA" val="v4.1.3"/>
</p:tagLst>
</file>

<file path=ppt/tags/tag138.xml><?xml version="1.0" encoding="utf-8"?>
<p:tagLst xmlns:p="http://schemas.openxmlformats.org/presentationml/2006/main">
  <p:tag name="PA" val="v4.1.3"/>
</p:tagLst>
</file>

<file path=ppt/tags/tag139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40.xml><?xml version="1.0" encoding="utf-8"?>
<p:tagLst xmlns:p="http://schemas.openxmlformats.org/presentationml/2006/main">
  <p:tag name="KSO_WM_DOC_GUID" val="{ebae741e-f6be-4508-b345-b70f422bb642}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4542</Words>
  <Application>WPS 演示</Application>
  <PresentationFormat>宽屏</PresentationFormat>
  <Paragraphs>443</Paragraphs>
  <Slides>36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等线</vt:lpstr>
      <vt:lpstr>微软雅黑</vt:lpstr>
      <vt:lpstr>Clear Sans Light</vt:lpstr>
      <vt:lpstr>Yu Gothic UI Light</vt:lpstr>
      <vt:lpstr>Times New Roman</vt:lpstr>
      <vt:lpstr>Impact</vt:lpstr>
      <vt:lpstr>Arial Unicode MS</vt:lpstr>
      <vt:lpstr>Source Sans Pro</vt:lpstr>
      <vt:lpstr>Roboto condensed</vt:lpstr>
      <vt:lpstr>等线 Light</vt:lpstr>
      <vt:lpstr>Segoe Print</vt:lpstr>
      <vt:lpstr>Consolas</vt:lpstr>
      <vt:lpstr>Office 主题​​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5031</cp:revision>
  <dcterms:created xsi:type="dcterms:W3CDTF">2016-08-30T15:34:00Z</dcterms:created>
  <dcterms:modified xsi:type="dcterms:W3CDTF">2019-07-16T14:31:04Z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